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6" r:id="rId6"/>
    <p:sldId id="261" r:id="rId7"/>
    <p:sldId id="267" r:id="rId8"/>
    <p:sldId id="268" r:id="rId9"/>
    <p:sldId id="269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28" autoAdjust="0"/>
  </p:normalViewPr>
  <p:slideViewPr>
    <p:cSldViewPr snapToGrid="0">
      <p:cViewPr varScale="1">
        <p:scale>
          <a:sx n="109" d="100"/>
          <a:sy n="109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6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1651E-AB9B-439D-82BD-FB32713ED7D9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5168D-CF08-4152-BDE4-A936A1BF4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864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A87D2-EA0E-410B-8563-8579517EE20C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D89BF-5C4F-4BBD-A3BC-4AA283484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71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422" y="2063586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622" y="5105400"/>
            <a:ext cx="6858000" cy="7800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F261-8295-4CA5-AE5E-E201C44C76F9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65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13">
            <a:extLst>
              <a:ext uri="{FF2B5EF4-FFF2-40B4-BE49-F238E27FC236}">
                <a16:creationId xmlns:a16="http://schemas.microsoft.com/office/drawing/2014/main" id="{E172535F-CB3C-43A3-A014-60C529EF45D6}"/>
              </a:ext>
            </a:extLst>
          </p:cNvPr>
          <p:cNvSpPr/>
          <p:nvPr userDrawn="1"/>
        </p:nvSpPr>
        <p:spPr>
          <a:xfrm>
            <a:off x="0" y="365126"/>
            <a:ext cx="9143999" cy="1009245"/>
          </a:xfrm>
          <a:custGeom>
            <a:avLst/>
            <a:gdLst>
              <a:gd name="connsiteX0" fmla="*/ 0 w 5169581"/>
              <a:gd name="connsiteY0" fmla="*/ 0 h 992459"/>
              <a:gd name="connsiteX1" fmla="*/ 4652041 w 5169581"/>
              <a:gd name="connsiteY1" fmla="*/ 0 h 992459"/>
              <a:gd name="connsiteX2" fmla="*/ 5169581 w 5169581"/>
              <a:gd name="connsiteY2" fmla="*/ 992459 h 992459"/>
              <a:gd name="connsiteX3" fmla="*/ 0 w 5169581"/>
              <a:gd name="connsiteY3" fmla="*/ 992459 h 992459"/>
              <a:gd name="connsiteX4" fmla="*/ 0 w 5169581"/>
              <a:gd name="connsiteY4" fmla="*/ 0 h 99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9581" h="992459">
                <a:moveTo>
                  <a:pt x="0" y="0"/>
                </a:moveTo>
                <a:lnTo>
                  <a:pt x="4652041" y="0"/>
                </a:lnTo>
                <a:lnTo>
                  <a:pt x="5169581" y="992459"/>
                </a:lnTo>
                <a:lnTo>
                  <a:pt x="0" y="9924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0924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9C23-07BC-40CA-B4D8-656FADB0BD11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流程圖: 延遲 7"/>
          <p:cNvSpPr/>
          <p:nvPr userDrawn="1"/>
        </p:nvSpPr>
        <p:spPr>
          <a:xfrm rot="16200000">
            <a:off x="8592027" y="6314686"/>
            <a:ext cx="532446" cy="554182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293" y="6492875"/>
            <a:ext cx="493914" cy="365125"/>
          </a:xfrm>
          <a:ln>
            <a:noFill/>
          </a:ln>
        </p:spPr>
        <p:txBody>
          <a:bodyPr/>
          <a:lstStyle>
            <a:lvl1pPr algn="ctr">
              <a:defRPr sz="1100"/>
            </a:lvl1pPr>
          </a:lstStyle>
          <a:p>
            <a:fld id="{13619B74-7C3C-4F95-AA37-2715877480B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650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F3AE-5134-4C1E-95DF-38BB68FBAC6B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78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13">
            <a:extLst>
              <a:ext uri="{FF2B5EF4-FFF2-40B4-BE49-F238E27FC236}">
                <a16:creationId xmlns:a16="http://schemas.microsoft.com/office/drawing/2014/main" id="{E172535F-CB3C-43A3-A014-60C529EF45D6}"/>
              </a:ext>
            </a:extLst>
          </p:cNvPr>
          <p:cNvSpPr/>
          <p:nvPr userDrawn="1"/>
        </p:nvSpPr>
        <p:spPr>
          <a:xfrm>
            <a:off x="0" y="365126"/>
            <a:ext cx="9143999" cy="1009245"/>
          </a:xfrm>
          <a:custGeom>
            <a:avLst/>
            <a:gdLst>
              <a:gd name="connsiteX0" fmla="*/ 0 w 5169581"/>
              <a:gd name="connsiteY0" fmla="*/ 0 h 992459"/>
              <a:gd name="connsiteX1" fmla="*/ 4652041 w 5169581"/>
              <a:gd name="connsiteY1" fmla="*/ 0 h 992459"/>
              <a:gd name="connsiteX2" fmla="*/ 5169581 w 5169581"/>
              <a:gd name="connsiteY2" fmla="*/ 992459 h 992459"/>
              <a:gd name="connsiteX3" fmla="*/ 0 w 5169581"/>
              <a:gd name="connsiteY3" fmla="*/ 992459 h 992459"/>
              <a:gd name="connsiteX4" fmla="*/ 0 w 5169581"/>
              <a:gd name="connsiteY4" fmla="*/ 0 h 99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9581" h="992459">
                <a:moveTo>
                  <a:pt x="0" y="0"/>
                </a:moveTo>
                <a:lnTo>
                  <a:pt x="4652041" y="0"/>
                </a:lnTo>
                <a:lnTo>
                  <a:pt x="5169581" y="992459"/>
                </a:lnTo>
                <a:lnTo>
                  <a:pt x="0" y="9924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26C4-80A1-454F-92AE-2938F23E9068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9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13">
            <a:extLst>
              <a:ext uri="{FF2B5EF4-FFF2-40B4-BE49-F238E27FC236}">
                <a16:creationId xmlns:a16="http://schemas.microsoft.com/office/drawing/2014/main" id="{E172535F-CB3C-43A3-A014-60C529EF45D6}"/>
              </a:ext>
            </a:extLst>
          </p:cNvPr>
          <p:cNvSpPr/>
          <p:nvPr userDrawn="1"/>
        </p:nvSpPr>
        <p:spPr>
          <a:xfrm>
            <a:off x="0" y="365126"/>
            <a:ext cx="9143999" cy="1009245"/>
          </a:xfrm>
          <a:custGeom>
            <a:avLst/>
            <a:gdLst>
              <a:gd name="connsiteX0" fmla="*/ 0 w 5169581"/>
              <a:gd name="connsiteY0" fmla="*/ 0 h 992459"/>
              <a:gd name="connsiteX1" fmla="*/ 4652041 w 5169581"/>
              <a:gd name="connsiteY1" fmla="*/ 0 h 992459"/>
              <a:gd name="connsiteX2" fmla="*/ 5169581 w 5169581"/>
              <a:gd name="connsiteY2" fmla="*/ 992459 h 992459"/>
              <a:gd name="connsiteX3" fmla="*/ 0 w 5169581"/>
              <a:gd name="connsiteY3" fmla="*/ 992459 h 992459"/>
              <a:gd name="connsiteX4" fmla="*/ 0 w 5169581"/>
              <a:gd name="connsiteY4" fmla="*/ 0 h 99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9581" h="992459">
                <a:moveTo>
                  <a:pt x="0" y="0"/>
                </a:moveTo>
                <a:lnTo>
                  <a:pt x="4652041" y="0"/>
                </a:lnTo>
                <a:lnTo>
                  <a:pt x="5169581" y="992459"/>
                </a:lnTo>
                <a:lnTo>
                  <a:pt x="0" y="9924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3771-DACC-43BE-8CA7-A79EE8EEDF92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流程圖: 延遲 10"/>
          <p:cNvSpPr/>
          <p:nvPr userDrawn="1"/>
        </p:nvSpPr>
        <p:spPr>
          <a:xfrm rot="16200000">
            <a:off x="8592027" y="6314686"/>
            <a:ext cx="532446" cy="554182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293" y="6492875"/>
            <a:ext cx="493914" cy="365125"/>
          </a:xfrm>
          <a:ln>
            <a:noFill/>
          </a:ln>
        </p:spPr>
        <p:txBody>
          <a:bodyPr/>
          <a:lstStyle>
            <a:lvl1pPr algn="ctr">
              <a:defRPr sz="1100"/>
            </a:lvl1pPr>
          </a:lstStyle>
          <a:p>
            <a:fld id="{13619B74-7C3C-4F95-AA37-2715877480B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150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13">
            <a:extLst>
              <a:ext uri="{FF2B5EF4-FFF2-40B4-BE49-F238E27FC236}">
                <a16:creationId xmlns:a16="http://schemas.microsoft.com/office/drawing/2014/main" id="{E172535F-CB3C-43A3-A014-60C529EF45D6}"/>
              </a:ext>
            </a:extLst>
          </p:cNvPr>
          <p:cNvSpPr/>
          <p:nvPr userDrawn="1"/>
        </p:nvSpPr>
        <p:spPr>
          <a:xfrm>
            <a:off x="0" y="365126"/>
            <a:ext cx="9143999" cy="1009245"/>
          </a:xfrm>
          <a:custGeom>
            <a:avLst/>
            <a:gdLst>
              <a:gd name="connsiteX0" fmla="*/ 0 w 5169581"/>
              <a:gd name="connsiteY0" fmla="*/ 0 h 992459"/>
              <a:gd name="connsiteX1" fmla="*/ 4652041 w 5169581"/>
              <a:gd name="connsiteY1" fmla="*/ 0 h 992459"/>
              <a:gd name="connsiteX2" fmla="*/ 5169581 w 5169581"/>
              <a:gd name="connsiteY2" fmla="*/ 992459 h 992459"/>
              <a:gd name="connsiteX3" fmla="*/ 0 w 5169581"/>
              <a:gd name="connsiteY3" fmla="*/ 992459 h 992459"/>
              <a:gd name="connsiteX4" fmla="*/ 0 w 5169581"/>
              <a:gd name="connsiteY4" fmla="*/ 0 h 99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9581" h="992459">
                <a:moveTo>
                  <a:pt x="0" y="0"/>
                </a:moveTo>
                <a:lnTo>
                  <a:pt x="4652041" y="0"/>
                </a:lnTo>
                <a:lnTo>
                  <a:pt x="5169581" y="992459"/>
                </a:lnTo>
                <a:lnTo>
                  <a:pt x="0" y="9924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5E77-2F58-4DC1-B34A-03BCEF0239BD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流程圖: 延遲 6"/>
          <p:cNvSpPr/>
          <p:nvPr userDrawn="1"/>
        </p:nvSpPr>
        <p:spPr>
          <a:xfrm rot="16200000">
            <a:off x="8592027" y="6314686"/>
            <a:ext cx="532446" cy="554182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293" y="6492875"/>
            <a:ext cx="493914" cy="365125"/>
          </a:xfrm>
          <a:ln>
            <a:noFill/>
          </a:ln>
        </p:spPr>
        <p:txBody>
          <a:bodyPr/>
          <a:lstStyle>
            <a:lvl1pPr algn="ctr">
              <a:defRPr sz="1100"/>
            </a:lvl1pPr>
          </a:lstStyle>
          <a:p>
            <a:fld id="{13619B74-7C3C-4F95-AA37-2715877480B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958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8F5B-2D88-4468-A006-32B19552E5A3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66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46BF2A4-2203-49A4-A0A3-F3320F75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204" y="365125"/>
            <a:ext cx="7786145" cy="7794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E36C935-202C-45E1-AAC2-E76C25781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204" y="1662926"/>
            <a:ext cx="7786145" cy="45140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74413308-021A-4482-BA51-2E12E6BA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54950" y="6356350"/>
            <a:ext cx="1331099" cy="365125"/>
          </a:xfrm>
        </p:spPr>
        <p:txBody>
          <a:bodyPr/>
          <a:lstStyle/>
          <a:p>
            <a:fld id="{62BA2C04-2CFA-482A-A650-122DA9788FA8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F5ABE93D-47C7-4C5D-9CBC-D68A4B8C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58BE1DA5-7A31-4970-8B1A-A57B63F7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40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09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60B1-E73E-45F9-BFC4-42D04822388E}" type="datetime1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9B74-7C3C-4F95-AA37-271587748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57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7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cis.nat.gov.tw/index.jsp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">
            <a:extLst>
              <a:ext uri="{FF2B5EF4-FFF2-40B4-BE49-F238E27FC236}">
                <a16:creationId xmlns:a16="http://schemas.microsoft.com/office/drawing/2014/main" id="{D58B7614-A55C-5B4D-AC94-A071BD03E78D}"/>
              </a:ext>
            </a:extLst>
          </p:cNvPr>
          <p:cNvSpPr/>
          <p:nvPr/>
        </p:nvSpPr>
        <p:spPr>
          <a:xfrm>
            <a:off x="0" y="1731245"/>
            <a:ext cx="9144000" cy="22776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9422" y="2063586"/>
            <a:ext cx="7772400" cy="169995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微軟正黑體" panose="020B0604030504040204" pitchFamily="34" charset="-120"/>
              </a:rPr>
              <a:t>○ ○  </a:t>
            </a:r>
            <a:r>
              <a:rPr lang="en-US" altLang="zh-TW" sz="4000" dirty="0">
                <a:latin typeface="微軟正黑體" panose="020B0604030504040204" pitchFamily="34" charset="-120"/>
              </a:rPr>
              <a:t>(</a:t>
            </a:r>
            <a:r>
              <a:rPr lang="zh-TW" altLang="en-US" sz="4000" dirty="0">
                <a:latin typeface="微軟正黑體" panose="020B0604030504040204" pitchFamily="34" charset="-120"/>
              </a:rPr>
              <a:t>對接場域名稱</a:t>
            </a:r>
            <a:r>
              <a:rPr lang="en-US" altLang="zh-TW" sz="4000" dirty="0">
                <a:latin typeface="微軟正黑體" panose="020B0604030504040204" pitchFamily="34" charset="-120"/>
              </a:rPr>
              <a:t>)</a:t>
            </a:r>
            <a:r>
              <a:rPr lang="en-US" altLang="zh-TW" sz="4800" b="1" dirty="0">
                <a:latin typeface="微軟正黑體" panose="020B0604030504040204" pitchFamily="34" charset="-120"/>
              </a:rPr>
              <a:t/>
            </a:r>
            <a:br>
              <a:rPr lang="en-US" altLang="zh-TW" sz="4800" b="1" dirty="0">
                <a:latin typeface="微軟正黑體" panose="020B0604030504040204" pitchFamily="34" charset="-120"/>
              </a:rPr>
            </a:br>
            <a:r>
              <a:rPr lang="zh-TW" altLang="en-US" sz="4800" dirty="0">
                <a:latin typeface="微軟正黑體" panose="020B0604030504040204" pitchFamily="34" charset="-120"/>
              </a:rPr>
              <a:t>可能性</a:t>
            </a:r>
            <a:r>
              <a:rPr lang="zh-TW" altLang="en-US" sz="4800" dirty="0" smtClean="0">
                <a:latin typeface="微軟正黑體" panose="020B0604030504040204" pitchFamily="34" charset="-120"/>
              </a:rPr>
              <a:t>方案</a:t>
            </a:r>
            <a:r>
              <a:rPr lang="zh-TW" altLang="en-US" sz="4800" dirty="0" smtClean="0">
                <a:latin typeface="微軟正黑體" panose="020B0604030504040204" pitchFamily="34" charset="-120"/>
              </a:rPr>
              <a:t>規劃</a:t>
            </a:r>
            <a:r>
              <a:rPr lang="zh-TW" altLang="en-US" sz="4800" dirty="0">
                <a:latin typeface="微軟正黑體" panose="020B0604030504040204" pitchFamily="34" charset="-120"/>
              </a:rPr>
              <a:t>簡報</a:t>
            </a:r>
            <a:endParaRPr lang="zh-TW" altLang="en-US" sz="4000" dirty="0"/>
          </a:p>
        </p:txBody>
      </p:sp>
      <p:sp>
        <p:nvSpPr>
          <p:cNvPr id="10" name="副標題 16"/>
          <p:cNvSpPr txBox="1">
            <a:spLocks noGrp="1"/>
          </p:cNvSpPr>
          <p:nvPr>
            <p:ph type="subTitle" idx="1"/>
          </p:nvPr>
        </p:nvSpPr>
        <p:spPr>
          <a:xfrm>
            <a:off x="459178" y="4235013"/>
            <a:ext cx="799288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規劃者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公司：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規劃者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提案人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聯絡手機：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59883" y="6352143"/>
            <a:ext cx="4224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>
                <a:latin typeface="微軟正黑體" panose="020B0604030504040204" pitchFamily="34" charset="-120"/>
              </a:rPr>
              <a:t>日期：</a:t>
            </a:r>
            <a:r>
              <a:rPr lang="zh-TW" altLang="en-US" dirty="0">
                <a:latin typeface="微軟正黑體" panose="020B0604030504040204" pitchFamily="34" charset="-120"/>
              </a:rPr>
              <a:t>中華民國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</a:rPr>
              <a:t>○ ○ 年○ ○ 月○ ○ 日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42542" y="811180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latin typeface="微軟正黑體" panose="020B0604030504040204" pitchFamily="34" charset="-120"/>
              </a:rPr>
              <a:t>FY112</a:t>
            </a:r>
            <a:r>
              <a:rPr lang="zh-TW" altLang="en-US" sz="2800" b="1" dirty="0">
                <a:latin typeface="微軟正黑體" panose="020B0604030504040204" pitchFamily="34" charset="-120"/>
              </a:rPr>
              <a:t>育樂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場</a:t>
            </a:r>
            <a:r>
              <a:rPr lang="zh-TW" altLang="en-US" sz="2800" b="1" dirty="0">
                <a:latin typeface="微軟正黑體" panose="020B0604030504040204" pitchFamily="34" charset="-120"/>
              </a:rPr>
              <a:t>域智慧顯示應用共創媒合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活動</a:t>
            </a:r>
            <a:endParaRPr lang="zh-TW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7001940" y="77093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70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伍</a:t>
            </a:r>
            <a:r>
              <a:rPr lang="zh-TW" altLang="en-US" dirty="0" smtClean="0"/>
              <a:t>、</a:t>
            </a:r>
            <a:r>
              <a:rPr lang="zh-TW" altLang="zh-TW" dirty="0" smtClean="0"/>
              <a:t>建置</a:t>
            </a:r>
            <a:r>
              <a:rPr lang="zh-TW" altLang="zh-TW" dirty="0"/>
              <a:t>經費與時程預估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369418" y="148478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請說明本構想</a:t>
            </a:r>
            <a:r>
              <a:rPr lang="zh-TW" altLang="en-US" dirty="0" smtClean="0"/>
              <a:t>規劃預計建置經費與時程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03431" y="1196752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7095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陸</a:t>
            </a:r>
            <a:r>
              <a:rPr lang="zh-TW" altLang="en-US" dirty="0" smtClean="0"/>
              <a:t>、預期成效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003431" y="332656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6" name="矩形 5"/>
          <p:cNvSpPr/>
          <p:nvPr/>
        </p:nvSpPr>
        <p:spPr>
          <a:xfrm>
            <a:off x="1235268" y="2298778"/>
            <a:ext cx="7429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請說明本構想規劃對場域</a:t>
            </a:r>
            <a:r>
              <a:rPr lang="zh-TW" altLang="en-US" b="1" dirty="0"/>
              <a:t>帶來的</a:t>
            </a:r>
            <a:r>
              <a:rPr lang="zh-TW" altLang="en-US" b="1" dirty="0" smtClean="0"/>
              <a:t>效益</a:t>
            </a:r>
            <a:r>
              <a:rPr lang="zh-TW" altLang="en-US" dirty="0" smtClean="0"/>
              <a:t>例如</a:t>
            </a:r>
            <a:r>
              <a:rPr lang="zh-TW" altLang="en-US" dirty="0"/>
              <a:t>人流量提升、體驗滿意度提高、減少成本、</a:t>
            </a:r>
            <a:r>
              <a:rPr lang="zh-TW" altLang="en-US" dirty="0" smtClean="0"/>
              <a:t>節能</a:t>
            </a:r>
            <a:r>
              <a:rPr lang="zh-TW" altLang="en-US" dirty="0"/>
              <a:t>、營收成</a:t>
            </a:r>
            <a:r>
              <a:rPr lang="zh-TW" altLang="en-US" dirty="0" smtClean="0"/>
              <a:t>長等，及</a:t>
            </a:r>
            <a:r>
              <a:rPr lang="zh-TW" altLang="zh-TW" b="1" dirty="0" smtClean="0">
                <a:cs typeface="Times New Roman" panose="02020603050405020304" pitchFamily="18" charset="0"/>
              </a:rPr>
              <a:t>契合</a:t>
            </a:r>
            <a:r>
              <a:rPr lang="zh-TW" altLang="zh-TW" b="1" dirty="0">
                <a:cs typeface="Times New Roman" panose="02020603050405020304" pitchFamily="18" charset="0"/>
              </a:rPr>
              <a:t>場域經營業者之商業邏輯，能加值或衍生既有商業</a:t>
            </a:r>
            <a:r>
              <a:rPr lang="zh-TW" altLang="zh-TW" b="1" dirty="0" smtClean="0">
                <a:cs typeface="Times New Roman" panose="02020603050405020304" pitchFamily="18" charset="0"/>
              </a:rPr>
              <a:t>模式</a:t>
            </a:r>
            <a:r>
              <a:rPr lang="zh-TW" altLang="en-US" dirty="0" smtClean="0"/>
              <a:t>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235268" y="4664513"/>
            <a:ext cx="7429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zh-TW" altLang="zh-TW" dirty="0" smtClean="0"/>
              <a:t>解決方案</a:t>
            </a:r>
            <a:r>
              <a:rPr lang="zh-TW" altLang="en-US" dirty="0" smtClean="0"/>
              <a:t>適合導入的場域型態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及</a:t>
            </a:r>
            <a:r>
              <a:rPr lang="zh-TW" altLang="zh-TW" dirty="0" smtClean="0"/>
              <a:t>國內外</a:t>
            </a:r>
            <a:r>
              <a:rPr lang="zh-TW" altLang="zh-TW" dirty="0"/>
              <a:t>市場擴散潛力</a:t>
            </a:r>
            <a:r>
              <a:rPr lang="zh-TW" altLang="zh-TW" dirty="0" smtClean="0"/>
              <a:t>。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128239" y="2014892"/>
            <a:ext cx="988225" cy="1523053"/>
          </a:xfrm>
          <a:prstGeom prst="roundRect">
            <a:avLst/>
          </a:prstGeom>
          <a:solidFill>
            <a:srgbClr val="7CC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對場域的效益</a:t>
            </a:r>
            <a:endParaRPr lang="zh-TW" altLang="en-US" b="1" dirty="0"/>
          </a:p>
        </p:txBody>
      </p:sp>
      <p:sp>
        <p:nvSpPr>
          <p:cNvPr id="9" name="圓角矩形 8"/>
          <p:cNvSpPr/>
          <p:nvPr/>
        </p:nvSpPr>
        <p:spPr>
          <a:xfrm>
            <a:off x="128239" y="4442137"/>
            <a:ext cx="988225" cy="1622097"/>
          </a:xfrm>
          <a:prstGeom prst="roundRect">
            <a:avLst/>
          </a:prstGeom>
          <a:solidFill>
            <a:srgbClr val="7CC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國內外擴散</a:t>
            </a:r>
            <a:r>
              <a:rPr lang="zh-TW" altLang="en-US" b="1" dirty="0"/>
              <a:t>性</a:t>
            </a:r>
          </a:p>
        </p:txBody>
      </p:sp>
    </p:spTree>
    <p:extLst>
      <p:ext uri="{BB962C8B-B14F-4D97-AF65-F5344CB8AC3E}">
        <p14:creationId xmlns:p14="http://schemas.microsoft.com/office/powerpoint/2010/main" val="266642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公司基本資料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51914"/>
              </p:ext>
            </p:extLst>
          </p:nvPr>
        </p:nvGraphicFramePr>
        <p:xfrm>
          <a:off x="328598" y="1601072"/>
          <a:ext cx="8075240" cy="4797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3257754845"/>
                    </a:ext>
                  </a:extLst>
                </a:gridCol>
                <a:gridCol w="2300014">
                  <a:extLst>
                    <a:ext uri="{9D8B030D-6E8A-4147-A177-3AD203B41FA5}">
                      <a16:colId xmlns:a16="http://schemas.microsoft.com/office/drawing/2014/main" val="1020252108"/>
                    </a:ext>
                  </a:extLst>
                </a:gridCol>
                <a:gridCol w="1444402">
                  <a:extLst>
                    <a:ext uri="{9D8B030D-6E8A-4147-A177-3AD203B41FA5}">
                      <a16:colId xmlns:a16="http://schemas.microsoft.com/office/drawing/2014/main" val="186675189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64730115"/>
                    </a:ext>
                  </a:extLst>
                </a:gridCol>
              </a:tblGrid>
              <a:tr h="583589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altLang="en-US" sz="1400" b="1" kern="100" dirty="0" smtClean="0">
                          <a:effectLst/>
                        </a:rPr>
                        <a:t>公司名稱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kern="100" dirty="0" smtClean="0">
                          <a:effectLst/>
                        </a:rPr>
                        <a:t>資 本 額</a:t>
                      </a:r>
                      <a:r>
                        <a:rPr lang="en-US" altLang="zh-TW" sz="1400" b="1" kern="100" dirty="0" smtClean="0">
                          <a:effectLst/>
                        </a:rPr>
                        <a:t>(</a:t>
                      </a:r>
                      <a:r>
                        <a:rPr lang="zh-TW" altLang="zh-TW" sz="1400" b="1" kern="100" dirty="0" smtClean="0">
                          <a:effectLst/>
                        </a:rPr>
                        <a:t>千元</a:t>
                      </a:r>
                      <a:r>
                        <a:rPr lang="en-US" altLang="zh-TW" sz="1400" b="1" kern="100" dirty="0" smtClean="0">
                          <a:effectLst/>
                        </a:rPr>
                        <a:t>)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1528772"/>
                  </a:ext>
                </a:extLst>
              </a:tr>
              <a:tr h="681176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統一編號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成立日期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民國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r>
                        <a:rPr lang="en-US" sz="1400" kern="100" dirty="0">
                          <a:effectLst/>
                        </a:rPr>
                        <a:t>  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8404548"/>
                  </a:ext>
                </a:extLst>
              </a:tr>
              <a:tr h="60116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負 責 人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kern="100" dirty="0" smtClean="0">
                          <a:effectLst/>
                        </a:rPr>
                        <a:t>員工人數</a:t>
                      </a:r>
                      <a:endParaRPr lang="zh-TW" altLang="zh-TW" sz="1400" b="1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0" indent="-3048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6602817"/>
                  </a:ext>
                </a:extLst>
              </a:tr>
              <a:tr h="2931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00" dirty="0" smtClean="0">
                          <a:effectLst/>
                        </a:rPr>
                        <a:t>公司特色介紹</a:t>
                      </a:r>
                      <a:endParaRPr lang="zh-TW" altLang="zh-TW" sz="1400" b="1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請針對公司主要產品</a:t>
                      </a:r>
                      <a:r>
                        <a:rPr lang="en-US" altLang="zh-TW" sz="14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服務、過去顯示科技導入實績、育樂業導入經驗、擁有的高端顯示解決方案等進行介紹。</a:t>
                      </a:r>
                      <a:r>
                        <a:rPr lang="en-US" altLang="zh-TW" sz="14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657684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001940" y="77093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8474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公司登記證明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87524" y="1374371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/>
              <a:t>（請檢附公司登記證明於本頁，以下方式擇一提供即可：登記機關核准公司</a:t>
            </a:r>
            <a:r>
              <a:rPr lang="en-US" altLang="zh-TW" sz="1600" dirty="0"/>
              <a:t>/</a:t>
            </a:r>
            <a:r>
              <a:rPr lang="zh-TW" altLang="en-US" sz="1600" dirty="0"/>
              <a:t>商業登記之核准函、公司登記表</a:t>
            </a:r>
            <a:r>
              <a:rPr lang="en-US" altLang="zh-TW" sz="1600" dirty="0"/>
              <a:t>/</a:t>
            </a:r>
            <a:r>
              <a:rPr lang="zh-TW" altLang="en-US" sz="1600" dirty="0"/>
              <a:t>商業登記抄本、公司</a:t>
            </a:r>
            <a:r>
              <a:rPr lang="en-US" altLang="zh-TW" sz="1600" dirty="0"/>
              <a:t>/</a:t>
            </a:r>
            <a:r>
              <a:rPr lang="zh-TW" altLang="en-US" sz="1600" dirty="0"/>
              <a:t>商業登記證明書、公司基本資料</a:t>
            </a:r>
            <a:r>
              <a:rPr lang="en-US" altLang="zh-TW" sz="1600" dirty="0"/>
              <a:t>/</a:t>
            </a:r>
            <a:r>
              <a:rPr lang="zh-TW" altLang="en-US" sz="1600" dirty="0"/>
              <a:t>商業登記基本資料影本（亦可至網址：</a:t>
            </a:r>
            <a:r>
              <a:rPr lang="en-US" altLang="zh-TW" sz="1600" dirty="0" smtClean="0">
                <a:hlinkClick r:id="rId2"/>
              </a:rPr>
              <a:t>http</a:t>
            </a:r>
            <a:r>
              <a:rPr lang="en-US" altLang="zh-TW" sz="1600" dirty="0">
                <a:hlinkClick r:id="rId2"/>
              </a:rPr>
              <a:t>:</a:t>
            </a:r>
            <a:r>
              <a:rPr lang="en-US" altLang="zh-TW" sz="1600" dirty="0" smtClean="0">
                <a:hlinkClick r:id="rId2"/>
              </a:rPr>
              <a:t>//gcis.nat.gov.tw/index.jsp</a:t>
            </a:r>
            <a:r>
              <a:rPr lang="en-US" altLang="zh-TW" sz="1600" dirty="0" smtClean="0"/>
              <a:t> </a:t>
            </a:r>
            <a:r>
              <a:rPr lang="zh-TW" altLang="en-US" sz="1600" dirty="0" smtClean="0"/>
              <a:t>列印</a:t>
            </a:r>
            <a:r>
              <a:rPr lang="zh-TW" altLang="en-US" sz="1600" dirty="0"/>
              <a:t>登記資料）。</a:t>
            </a:r>
          </a:p>
        </p:txBody>
      </p:sp>
      <p:sp>
        <p:nvSpPr>
          <p:cNvPr id="7" name="矩形 6"/>
          <p:cNvSpPr/>
          <p:nvPr/>
        </p:nvSpPr>
        <p:spPr>
          <a:xfrm>
            <a:off x="7448549" y="2555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3" name="矩形 2"/>
          <p:cNvSpPr/>
          <p:nvPr/>
        </p:nvSpPr>
        <p:spPr>
          <a:xfrm>
            <a:off x="1691680" y="2313878"/>
            <a:ext cx="5976664" cy="385832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21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壹、導入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背景及動機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352521" y="1469482"/>
            <a:ext cx="859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請說明所規劃之服務可以解決場域主什麼問題或是帶來什麼新商機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?)</a:t>
            </a:r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6" name="圓角矩形 5"/>
          <p:cNvSpPr/>
          <p:nvPr/>
        </p:nvSpPr>
        <p:spPr>
          <a:xfrm>
            <a:off x="213441" y="2192989"/>
            <a:ext cx="1469921" cy="136815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場域主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需求與問題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213441" y="4237672"/>
            <a:ext cx="1469921" cy="1440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建議的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解決方案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74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貳、跨域合作團隊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369248" y="1469482"/>
            <a:ext cx="8595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鼓勵顯示軟硬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業者共同合作，請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說明本規劃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案預計會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整合哪些業者共同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合作，各自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的角色與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分工及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各自的核心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優勢為何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88457"/>
              </p:ext>
            </p:extLst>
          </p:nvPr>
        </p:nvGraphicFramePr>
        <p:xfrm>
          <a:off x="457200" y="2549602"/>
          <a:ext cx="7920880" cy="256731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347560340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19260773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312381970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公司名稱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角色分工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</a:rPr>
                        <a:t>核心優勢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7983179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484441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3151000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9349228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2418257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2947134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091569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472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情境與流程</a:t>
            </a:r>
            <a:r>
              <a:rPr lang="zh-TW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11873" y="2379165"/>
            <a:ext cx="602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服務構想說明：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11873" y="5677813"/>
            <a:ext cx="91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服務構想能符合場域需求，有效解決或改善場域業者問題，建議可用簡單的圖示、流程，搭配文字，說明導入解決方案後的流程、情境。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)</a:t>
            </a:r>
            <a:endParaRPr lang="zh-TW" altLang="en-US" dirty="0">
              <a:solidFill>
                <a:srgbClr val="C00000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983324" y="684716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4" name="流程圖: 結束點 3"/>
          <p:cNvSpPr/>
          <p:nvPr/>
        </p:nvSpPr>
        <p:spPr>
          <a:xfrm>
            <a:off x="211873" y="1539526"/>
            <a:ext cx="2709747" cy="630044"/>
          </a:xfrm>
          <a:prstGeom prst="flowChartTerminator">
            <a:avLst/>
          </a:prstGeom>
          <a:solidFill>
            <a:srgbClr val="7CC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服務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： </a:t>
            </a:r>
            <a:r>
              <a:rPr lang="zh-TW" altLang="en-US" b="1" dirty="0" smtClean="0">
                <a:solidFill>
                  <a:srgbClr val="FF0000"/>
                </a:solidFill>
              </a:rPr>
              <a:t>○ ○ ○ ○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91" r="43071" b="-1"/>
          <a:stretch/>
        </p:blipFill>
        <p:spPr bwMode="auto">
          <a:xfrm>
            <a:off x="1678277" y="3004655"/>
            <a:ext cx="5678760" cy="243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肆、顯示科技軟硬體規格建議</a:t>
            </a:r>
            <a:r>
              <a:rPr lang="en-US" altLang="zh-TW" dirty="0"/>
              <a:t>(1/3)</a:t>
            </a:r>
            <a:endParaRPr lang="zh-TW" altLang="en-US" dirty="0"/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010400" y="3666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5" name="流程圖: 結束點 4"/>
          <p:cNvSpPr/>
          <p:nvPr/>
        </p:nvSpPr>
        <p:spPr>
          <a:xfrm>
            <a:off x="239751" y="1447799"/>
            <a:ext cx="683012" cy="2159621"/>
          </a:xfrm>
          <a:prstGeom prst="flowChartTerminator">
            <a:avLst/>
          </a:prstGeom>
          <a:solidFill>
            <a:srgbClr val="7CC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/>
              <a:t>高端顯示應用</a:t>
            </a:r>
            <a:r>
              <a:rPr lang="zh-TW" altLang="en-US" sz="1600" b="1" dirty="0" smtClean="0"/>
              <a:t>技術特色</a:t>
            </a:r>
            <a:endParaRPr lang="zh-TW" altLang="en-US" sz="1600" b="1" dirty="0"/>
          </a:p>
        </p:txBody>
      </p:sp>
      <p:sp>
        <p:nvSpPr>
          <p:cNvPr id="19" name="流程圖: 結束點 18"/>
          <p:cNvSpPr/>
          <p:nvPr/>
        </p:nvSpPr>
        <p:spPr>
          <a:xfrm>
            <a:off x="239751" y="4160484"/>
            <a:ext cx="683011" cy="2391832"/>
          </a:xfrm>
          <a:prstGeom prst="flowChartTerminator">
            <a:avLst/>
          </a:prstGeom>
          <a:solidFill>
            <a:srgbClr val="7CC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/>
              <a:t>系統架構</a:t>
            </a: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195" y="4217170"/>
            <a:ext cx="4262031" cy="2445683"/>
          </a:xfrm>
          <a:prstGeom prst="rect">
            <a:avLst/>
          </a:prstGeom>
        </p:spPr>
      </p:pic>
      <p:grpSp>
        <p:nvGrpSpPr>
          <p:cNvPr id="22" name="群組 21"/>
          <p:cNvGrpSpPr/>
          <p:nvPr/>
        </p:nvGrpSpPr>
        <p:grpSpPr>
          <a:xfrm>
            <a:off x="1166269" y="2178687"/>
            <a:ext cx="3578950" cy="620760"/>
            <a:chOff x="37" y="802"/>
            <a:chExt cx="3578950" cy="806400"/>
          </a:xfrm>
        </p:grpSpPr>
        <p:sp>
          <p:nvSpPr>
            <p:cNvPr id="23" name="矩形 22"/>
            <p:cNvSpPr/>
            <p:nvPr/>
          </p:nvSpPr>
          <p:spPr>
            <a:xfrm>
              <a:off x="37" y="802"/>
              <a:ext cx="3578950" cy="8064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文字方塊 23"/>
            <p:cNvSpPr txBox="1"/>
            <p:nvPr/>
          </p:nvSpPr>
          <p:spPr>
            <a:xfrm>
              <a:off x="37" y="802"/>
              <a:ext cx="3578950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b="1" dirty="0"/>
                <a:t>高端顯示硬體</a:t>
              </a:r>
              <a:endParaRPr lang="zh-TW" altLang="en-US" sz="1600" b="1" kern="1200" dirty="0"/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1166269" y="2813930"/>
            <a:ext cx="3578950" cy="1229759"/>
            <a:chOff x="37" y="807203"/>
            <a:chExt cx="3578950" cy="1229759"/>
          </a:xfrm>
        </p:grpSpPr>
        <p:sp>
          <p:nvSpPr>
            <p:cNvPr id="26" name="矩形 25"/>
            <p:cNvSpPr/>
            <p:nvPr/>
          </p:nvSpPr>
          <p:spPr>
            <a:xfrm>
              <a:off x="37" y="807203"/>
              <a:ext cx="3578950" cy="1229759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文字方塊 26"/>
            <p:cNvSpPr txBox="1"/>
            <p:nvPr/>
          </p:nvSpPr>
          <p:spPr>
            <a:xfrm>
              <a:off x="37" y="807203"/>
              <a:ext cx="3578950" cy="1229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600" kern="1200" dirty="0" smtClean="0">
                  <a:solidFill>
                    <a:srgbClr val="FF0000"/>
                  </a:solidFill>
                </a:rPr>
                <a:t>外觀型態：○ ○ ○ ○ ○</a:t>
              </a:r>
              <a:endParaRPr lang="en-US" altLang="zh-TW" sz="1600" kern="1200" dirty="0" smtClean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600" dirty="0" smtClean="0">
                  <a:solidFill>
                    <a:srgbClr val="FF0000"/>
                  </a:solidFill>
                </a:rPr>
                <a:t>顯示</a:t>
              </a:r>
              <a:r>
                <a:rPr lang="zh-TW" altLang="en-US" sz="1600" kern="1200" dirty="0" smtClean="0">
                  <a:solidFill>
                    <a:srgbClr val="FF0000"/>
                  </a:solidFill>
                </a:rPr>
                <a:t>性</a:t>
              </a:r>
              <a:r>
                <a:rPr lang="zh-TW" altLang="en-US" sz="1600" dirty="0" smtClean="0">
                  <a:solidFill>
                    <a:srgbClr val="FF0000"/>
                  </a:solidFill>
                </a:rPr>
                <a:t>能</a:t>
              </a:r>
              <a:r>
                <a:rPr lang="zh-TW" altLang="en-US" sz="1600" kern="1200" dirty="0" smtClean="0">
                  <a:solidFill>
                    <a:srgbClr val="FF0000"/>
                  </a:solidFill>
                </a:rPr>
                <a:t>：</a:t>
              </a:r>
              <a:r>
                <a:rPr lang="zh-TW" altLang="en-US" sz="1600" dirty="0" smtClean="0">
                  <a:solidFill>
                    <a:srgbClr val="FF0000"/>
                  </a:solidFill>
                </a:rPr>
                <a:t>○ </a:t>
              </a:r>
              <a:r>
                <a:rPr lang="zh-TW" altLang="en-US" sz="1600" dirty="0">
                  <a:solidFill>
                    <a:srgbClr val="FF0000"/>
                  </a:solidFill>
                </a:rPr>
                <a:t>○ ○ ○ ○</a:t>
              </a:r>
              <a:endParaRPr lang="en-US" altLang="zh-TW" sz="16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zh-TW" altLang="en-US" sz="1600" kern="1200" dirty="0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5246273" y="2178687"/>
            <a:ext cx="3578950" cy="620760"/>
            <a:chOff x="4080041" y="802"/>
            <a:chExt cx="3578950" cy="806400"/>
          </a:xfrm>
        </p:grpSpPr>
        <p:sp>
          <p:nvSpPr>
            <p:cNvPr id="29" name="矩形 28"/>
            <p:cNvSpPr/>
            <p:nvPr/>
          </p:nvSpPr>
          <p:spPr>
            <a:xfrm>
              <a:off x="4080041" y="802"/>
              <a:ext cx="3578950" cy="806400"/>
            </a:xfrm>
            <a:prstGeom prst="rect">
              <a:avLst/>
            </a:prstGeom>
          </p:spPr>
          <p:style>
            <a:lnRef idx="2">
              <a:schemeClr val="accent2">
                <a:hueOff val="-838123"/>
                <a:satOff val="-9658"/>
                <a:lumOff val="2159"/>
                <a:alphaOff val="0"/>
              </a:schemeClr>
            </a:lnRef>
            <a:fillRef idx="1">
              <a:schemeClr val="accent2">
                <a:hueOff val="-838123"/>
                <a:satOff val="-9658"/>
                <a:lumOff val="2159"/>
                <a:alphaOff val="0"/>
              </a:schemeClr>
            </a:fillRef>
            <a:effectRef idx="0">
              <a:schemeClr val="accent2"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文字方塊 29"/>
            <p:cNvSpPr txBox="1"/>
            <p:nvPr/>
          </p:nvSpPr>
          <p:spPr>
            <a:xfrm>
              <a:off x="4080041" y="802"/>
              <a:ext cx="3578950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b="1" dirty="0" smtClean="0">
                  <a:latin typeface="微軟正黑體" panose="020B0604030504040204" pitchFamily="34" charset="-120"/>
                </a:rPr>
                <a:t>軟體加值服務</a:t>
              </a:r>
              <a:endParaRPr lang="zh-TW" altLang="en-US" sz="1600" b="1" kern="1200" dirty="0"/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5246273" y="2813930"/>
            <a:ext cx="3578950" cy="1229759"/>
            <a:chOff x="4080041" y="807203"/>
            <a:chExt cx="3578950" cy="1229759"/>
          </a:xfrm>
        </p:grpSpPr>
        <p:sp>
          <p:nvSpPr>
            <p:cNvPr id="32" name="矩形 31"/>
            <p:cNvSpPr/>
            <p:nvPr/>
          </p:nvSpPr>
          <p:spPr>
            <a:xfrm>
              <a:off x="4080041" y="807203"/>
              <a:ext cx="3578950" cy="1229759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1452578"/>
                <a:satOff val="-133"/>
                <a:lumOff val="39"/>
                <a:alphaOff val="0"/>
              </a:schemeClr>
            </a:lnRef>
            <a:fillRef idx="1">
              <a:schemeClr val="accent2">
                <a:tint val="40000"/>
                <a:alpha val="90000"/>
                <a:hueOff val="-1452578"/>
                <a:satOff val="-133"/>
                <a:lumOff val="3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1452578"/>
                <a:satOff val="-133"/>
                <a:lumOff val="3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文字方塊 32"/>
            <p:cNvSpPr txBox="1"/>
            <p:nvPr/>
          </p:nvSpPr>
          <p:spPr>
            <a:xfrm>
              <a:off x="4080041" y="807203"/>
              <a:ext cx="3578950" cy="1229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600" kern="1200" dirty="0" smtClean="0">
                  <a:solidFill>
                    <a:srgbClr val="FF0000"/>
                  </a:solidFill>
                </a:rPr>
                <a:t>○ ○ ○ ○ ○</a:t>
              </a:r>
              <a:endParaRPr lang="zh-TW" altLang="en-US" sz="16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zh-TW" altLang="en-US" sz="1600" kern="1200" dirty="0"/>
            </a:p>
          </p:txBody>
        </p:sp>
      </p:grpSp>
      <p:sp>
        <p:nvSpPr>
          <p:cNvPr id="34" name="橢圓形圖說文字 33"/>
          <p:cNvSpPr/>
          <p:nvPr/>
        </p:nvSpPr>
        <p:spPr>
          <a:xfrm>
            <a:off x="1848466" y="1294656"/>
            <a:ext cx="2812024" cy="872807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kern="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所規劃之顯示硬體</a:t>
            </a:r>
            <a:r>
              <a:rPr lang="zh-TW" altLang="zh-TW" sz="1400" kern="1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</a:t>
            </a:r>
            <a:endParaRPr lang="en-US" altLang="zh-TW" sz="1400" kern="1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zh-TW" altLang="zh-TW" sz="1400" kern="1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外觀</a:t>
            </a:r>
            <a:r>
              <a:rPr lang="zh-TW" altLang="zh-TW" sz="1400" kern="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型態</a:t>
            </a:r>
            <a:r>
              <a:rPr lang="zh-TW" altLang="zh-TW" sz="1400" kern="1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</a:t>
            </a:r>
            <a:r>
              <a:rPr lang="zh-TW" altLang="en-US" sz="1400" kern="1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顯示性能</a:t>
            </a:r>
            <a:endParaRPr lang="en-US" altLang="zh-TW" sz="1400" kern="1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zh-TW" altLang="zh-TW" sz="1400" kern="1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具備</a:t>
            </a:r>
            <a:r>
              <a:rPr lang="zh-TW" altLang="zh-TW" sz="1400" kern="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未來發展性</a:t>
            </a:r>
            <a:r>
              <a:rPr lang="zh-TW" altLang="zh-TW" sz="1400" kern="1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橢圓形圖說文字 34"/>
          <p:cNvSpPr/>
          <p:nvPr/>
        </p:nvSpPr>
        <p:spPr>
          <a:xfrm>
            <a:off x="5375564" y="1305880"/>
            <a:ext cx="3482686" cy="872807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軟體</a:t>
            </a:r>
            <a:r>
              <a:rPr lang="zh-TW" altLang="en-US" sz="1400" dirty="0">
                <a:solidFill>
                  <a:schemeClr val="tx1"/>
                </a:solidFill>
              </a:rPr>
              <a:t>加值服務能充分體現該項高端</a:t>
            </a:r>
            <a:r>
              <a:rPr lang="zh-TW" altLang="en-US" sz="1400" dirty="0" smtClean="0">
                <a:solidFill>
                  <a:schemeClr val="tx1"/>
                </a:solidFill>
              </a:rPr>
              <a:t>顯示硬體之特性，</a:t>
            </a:r>
            <a:r>
              <a:rPr lang="zh-TW" altLang="en-US" sz="1400" dirty="0">
                <a:solidFill>
                  <a:schemeClr val="tx1"/>
                </a:solidFill>
              </a:rPr>
              <a:t>營造智慧顯示應用之示範場域。</a:t>
            </a:r>
          </a:p>
        </p:txBody>
      </p:sp>
    </p:spTree>
    <p:extLst>
      <p:ext uri="{BB962C8B-B14F-4D97-AF65-F5344CB8AC3E}">
        <p14:creationId xmlns:p14="http://schemas.microsoft.com/office/powerpoint/2010/main" val="65221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肆、顯示科技軟硬體規格建議</a:t>
            </a:r>
            <a:r>
              <a:rPr lang="en-US" altLang="zh-TW" dirty="0"/>
              <a:t>(2/3)</a:t>
            </a:r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3" name="流程圖: 結束點 2"/>
          <p:cNvSpPr/>
          <p:nvPr/>
        </p:nvSpPr>
        <p:spPr>
          <a:xfrm>
            <a:off x="94785" y="2571435"/>
            <a:ext cx="683011" cy="2391832"/>
          </a:xfrm>
          <a:prstGeom prst="flowChartTerminator">
            <a:avLst/>
          </a:prstGeom>
          <a:solidFill>
            <a:srgbClr val="7CC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/>
              <a:t>硬體規格</a:t>
            </a:r>
          </a:p>
        </p:txBody>
      </p:sp>
      <p:sp>
        <p:nvSpPr>
          <p:cNvPr id="4" name="矩形 3"/>
          <p:cNvSpPr/>
          <p:nvPr/>
        </p:nvSpPr>
        <p:spPr>
          <a:xfrm>
            <a:off x="5148064" y="1462215"/>
            <a:ext cx="3422475" cy="3114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顯示器硬體規格</a:t>
            </a:r>
            <a:endParaRPr lang="zh-TW" altLang="en-US" sz="1600" b="1" dirty="0"/>
          </a:p>
        </p:txBody>
      </p:sp>
      <p:sp>
        <p:nvSpPr>
          <p:cNvPr id="5" name="矩形 4"/>
          <p:cNvSpPr/>
          <p:nvPr/>
        </p:nvSpPr>
        <p:spPr>
          <a:xfrm>
            <a:off x="1253643" y="1817085"/>
            <a:ext cx="3384376" cy="496843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圖片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48064" y="1817085"/>
            <a:ext cx="3384376" cy="496843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200" dirty="0">
              <a:solidFill>
                <a:schemeClr val="tx1"/>
              </a:solidFill>
            </a:endParaRPr>
          </a:p>
          <a:p>
            <a:pPr algn="ctr"/>
            <a:endParaRPr lang="en-US" altLang="zh-TW" sz="3200" dirty="0" smtClean="0">
              <a:solidFill>
                <a:schemeClr val="tx1"/>
              </a:solidFill>
            </a:endParaRPr>
          </a:p>
          <a:p>
            <a:pPr algn="ctr"/>
            <a:endParaRPr lang="en-US" altLang="zh-TW" sz="3200" dirty="0">
              <a:solidFill>
                <a:schemeClr val="tx1"/>
              </a:solidFill>
            </a:endParaRPr>
          </a:p>
          <a:p>
            <a:pPr algn="ctr"/>
            <a:endParaRPr lang="en-US" altLang="zh-TW" sz="3200" dirty="0" smtClean="0">
              <a:solidFill>
                <a:schemeClr val="tx1"/>
              </a:solidFill>
            </a:endParaRPr>
          </a:p>
          <a:p>
            <a:pPr algn="ctr"/>
            <a:endParaRPr lang="en-US" altLang="zh-TW" sz="3200" dirty="0">
              <a:solidFill>
                <a:schemeClr val="tx1"/>
              </a:solidFill>
            </a:endParaRPr>
          </a:p>
          <a:p>
            <a:pPr algn="ctr"/>
            <a:endParaRPr lang="en-US" altLang="zh-TW" sz="3200" dirty="0" smtClean="0">
              <a:solidFill>
                <a:schemeClr val="tx1"/>
              </a:solidFill>
            </a:endParaRPr>
          </a:p>
          <a:p>
            <a:pPr algn="ctr"/>
            <a:endParaRPr lang="en-US" altLang="zh-TW" sz="3200" dirty="0">
              <a:solidFill>
                <a:schemeClr val="tx1"/>
              </a:solidFill>
            </a:endParaRPr>
          </a:p>
          <a:p>
            <a:pPr algn="ctr"/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3644" y="1462214"/>
            <a:ext cx="3384376" cy="3114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示意圖</a:t>
            </a:r>
            <a:endParaRPr lang="zh-TW" altLang="en-US" sz="1600" b="1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394400"/>
              </p:ext>
            </p:extLst>
          </p:nvPr>
        </p:nvGraphicFramePr>
        <p:xfrm>
          <a:off x="5508104" y="2100098"/>
          <a:ext cx="2664295" cy="44983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18701">
                  <a:extLst>
                    <a:ext uri="{9D8B030D-6E8A-4147-A177-3AD203B41FA5}">
                      <a16:colId xmlns:a16="http://schemas.microsoft.com/office/drawing/2014/main" val="3128907141"/>
                    </a:ext>
                  </a:extLst>
                </a:gridCol>
                <a:gridCol w="861978">
                  <a:extLst>
                    <a:ext uri="{9D8B030D-6E8A-4147-A177-3AD203B41FA5}">
                      <a16:colId xmlns:a16="http://schemas.microsoft.com/office/drawing/2014/main" val="1205510554"/>
                    </a:ext>
                  </a:extLst>
                </a:gridCol>
                <a:gridCol w="783616">
                  <a:extLst>
                    <a:ext uri="{9D8B030D-6E8A-4147-A177-3AD203B41FA5}">
                      <a16:colId xmlns:a16="http://schemas.microsoft.com/office/drawing/2014/main" val="4235825718"/>
                    </a:ext>
                  </a:extLst>
                </a:gridCol>
              </a:tblGrid>
              <a:tr h="7424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面板技術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mini LED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Micro LED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110650"/>
                  </a:ext>
                </a:extLst>
              </a:tr>
              <a:tr h="7424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面板特色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可撓式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透明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異形切割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鏡面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…….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71977"/>
                  </a:ext>
                </a:extLst>
              </a:tr>
              <a:tr h="4759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螢幕尺寸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大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(65</a:t>
                      </a: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吋以上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中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(40-65</a:t>
                      </a: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吋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小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(40</a:t>
                      </a: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吋以下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682209"/>
                  </a:ext>
                </a:extLst>
              </a:tr>
              <a:tr h="4759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環境耐受度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低 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IP42-IP53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中 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IP54-IP65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高 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IP66</a:t>
                      </a: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以上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410284"/>
                  </a:ext>
                </a:extLst>
              </a:tr>
              <a:tr h="60921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亮度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低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500~1500</a:t>
                      </a:r>
                      <a:r>
                        <a:rPr lang="zh-TW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尼特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中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1500~2500</a:t>
                      </a:r>
                      <a:r>
                        <a:rPr lang="zh-TW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尼特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高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2500~5000</a:t>
                      </a:r>
                      <a:r>
                        <a:rPr lang="zh-TW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尼特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超高 </a:t>
                      </a: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5000</a:t>
                      </a:r>
                      <a:r>
                        <a:rPr lang="zh-TW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尼特以上</a:t>
                      </a:r>
                      <a:endParaRPr lang="zh-TW" altLang="en-US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232053"/>
                  </a:ext>
                </a:extLst>
              </a:tr>
              <a:tr h="4759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內容應用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互動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偵測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模擬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辨識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操控</a:t>
                      </a:r>
                      <a:endParaRPr lang="en-US" altLang="zh-TW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分析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644740"/>
                  </a:ext>
                </a:extLst>
              </a:tr>
              <a:tr h="4183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……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050" b="0" i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…….</a:t>
                      </a:r>
                      <a:endParaRPr lang="zh-TW" altLang="en-US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zh-TW" altLang="en-US" sz="1050" b="0" i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858837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7010400" y="3666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5148063" y="181708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以下為示例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421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肆、顯示科技軟硬體規格建議</a:t>
            </a:r>
            <a:r>
              <a:rPr lang="en-US" altLang="zh-TW" dirty="0"/>
              <a:t>(3/3)</a:t>
            </a:r>
            <a:endParaRPr lang="zh-TW" altLang="en-US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9B74-7C3C-4F95-AA37-2715877480BD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3" name="流程圖: 結束點 2"/>
          <p:cNvSpPr/>
          <p:nvPr/>
        </p:nvSpPr>
        <p:spPr>
          <a:xfrm>
            <a:off x="94785" y="2571435"/>
            <a:ext cx="683011" cy="2391832"/>
          </a:xfrm>
          <a:prstGeom prst="flowChartTerminator">
            <a:avLst/>
          </a:prstGeom>
          <a:solidFill>
            <a:srgbClr val="7CC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機構設計</a:t>
            </a:r>
            <a:endParaRPr lang="zh-TW" altLang="en-US" sz="1600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64" y="5690019"/>
            <a:ext cx="2514600" cy="590550"/>
          </a:xfrm>
          <a:prstGeom prst="rect">
            <a:avLst/>
          </a:prstGeom>
        </p:spPr>
      </p:pic>
      <p:sp>
        <p:nvSpPr>
          <p:cNvPr id="5" name="直線圖說文字 2 (加上強調線) 4"/>
          <p:cNvSpPr/>
          <p:nvPr/>
        </p:nvSpPr>
        <p:spPr>
          <a:xfrm>
            <a:off x="4121696" y="3732133"/>
            <a:ext cx="4789040" cy="1296144"/>
          </a:xfrm>
          <a:prstGeom prst="accentCallout2">
            <a:avLst>
              <a:gd name="adj1" fmla="val 20559"/>
              <a:gd name="adj2" fmla="val -3988"/>
              <a:gd name="adj3" fmla="val 6992"/>
              <a:gd name="adj4" fmla="val -5271"/>
              <a:gd name="adj5" fmla="val 32003"/>
              <a:gd name="adj6" fmla="val -2019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 </a:t>
            </a:r>
            <a:r>
              <a:rPr lang="zh-TW" altLang="en-US" sz="1400" dirty="0" smtClean="0">
                <a:solidFill>
                  <a:schemeClr val="tx1"/>
                </a:solidFill>
              </a:rPr>
              <a:t>烤</a:t>
            </a:r>
            <a:r>
              <a:rPr lang="zh-TW" altLang="en-US" sz="1400" dirty="0">
                <a:solidFill>
                  <a:schemeClr val="tx1"/>
                </a:solidFill>
              </a:rPr>
              <a:t>漆外觀</a:t>
            </a:r>
            <a:r>
              <a:rPr lang="zh-TW" altLang="en-US" sz="1400" dirty="0" smtClean="0">
                <a:solidFill>
                  <a:schemeClr val="tx1"/>
                </a:solidFill>
              </a:rPr>
              <a:t>設計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solidFill>
                  <a:schemeClr val="tx1"/>
                </a:solidFill>
              </a:rPr>
              <a:t>USB</a:t>
            </a:r>
            <a:r>
              <a:rPr lang="zh-TW" altLang="en-US" sz="1400" dirty="0">
                <a:solidFill>
                  <a:schemeClr val="tx1"/>
                </a:solidFill>
              </a:rPr>
              <a:t>及</a:t>
            </a:r>
            <a:r>
              <a:rPr lang="en-US" altLang="zh-TW" sz="1400" dirty="0">
                <a:solidFill>
                  <a:schemeClr val="tx1"/>
                </a:solidFill>
              </a:rPr>
              <a:t>HDMI</a:t>
            </a:r>
            <a:r>
              <a:rPr lang="zh-TW" altLang="en-US" sz="1400" dirty="0">
                <a:solidFill>
                  <a:schemeClr val="tx1"/>
                </a:solidFill>
              </a:rPr>
              <a:t>隨插即</a:t>
            </a:r>
            <a:r>
              <a:rPr lang="zh-TW" altLang="en-US" sz="1400" dirty="0" smtClean="0">
                <a:solidFill>
                  <a:schemeClr val="tx1"/>
                </a:solidFill>
              </a:rPr>
              <a:t>用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solidFill>
                  <a:schemeClr val="tx1"/>
                </a:solidFill>
              </a:rPr>
              <a:t>配合</a:t>
            </a:r>
            <a:r>
              <a:rPr lang="zh-TW" altLang="en-US" sz="1400" dirty="0">
                <a:solidFill>
                  <a:schemeClr val="tx1"/>
                </a:solidFill>
              </a:rPr>
              <a:t>感應裝置進行廣告推</a:t>
            </a:r>
            <a:r>
              <a:rPr lang="zh-TW" altLang="en-US" sz="1400" dirty="0" smtClean="0">
                <a:solidFill>
                  <a:schemeClr val="tx1"/>
                </a:solidFill>
              </a:rPr>
              <a:t>播</a:t>
            </a:r>
            <a:r>
              <a:rPr lang="en-US" altLang="zh-TW" sz="1400" dirty="0" smtClean="0">
                <a:solidFill>
                  <a:schemeClr val="tx1"/>
                </a:solidFill>
              </a:rPr>
              <a:t>XXXXX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直線圖說文字 2 (加上強調線) 5"/>
          <p:cNvSpPr/>
          <p:nvPr/>
        </p:nvSpPr>
        <p:spPr>
          <a:xfrm>
            <a:off x="4121696" y="5337222"/>
            <a:ext cx="4789040" cy="1296144"/>
          </a:xfrm>
          <a:prstGeom prst="accentCallout2">
            <a:avLst>
              <a:gd name="adj1" fmla="val 23272"/>
              <a:gd name="adj2" fmla="val -4233"/>
              <a:gd name="adj3" fmla="val 6992"/>
              <a:gd name="adj4" fmla="val -5271"/>
              <a:gd name="adj5" fmla="val 46475"/>
              <a:gd name="adj6" fmla="val -2117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支架站立有滑輪，易於搬運、天花板及側掛多用於小坪商店，</a:t>
            </a:r>
            <a:r>
              <a:rPr lang="zh-TW" altLang="en-US" sz="1400" dirty="0" smtClean="0">
                <a:solidFill>
                  <a:schemeClr val="tx1"/>
                </a:solidFill>
              </a:rPr>
              <a:t>鋼索</a:t>
            </a:r>
            <a:r>
              <a:rPr lang="en-US" altLang="zh-TW" sz="1400" dirty="0" smtClean="0">
                <a:solidFill>
                  <a:schemeClr val="tx1"/>
                </a:solidFill>
              </a:rPr>
              <a:t>XXXXXX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直線圖說文字 2 (加上強調線) 6"/>
          <p:cNvSpPr/>
          <p:nvPr/>
        </p:nvSpPr>
        <p:spPr>
          <a:xfrm>
            <a:off x="4121696" y="1718502"/>
            <a:ext cx="4789040" cy="646294"/>
          </a:xfrm>
          <a:prstGeom prst="accentCallout2">
            <a:avLst>
              <a:gd name="adj1" fmla="val 18740"/>
              <a:gd name="adj2" fmla="val -3988"/>
              <a:gd name="adj3" fmla="val 6992"/>
              <a:gd name="adj4" fmla="val -5271"/>
              <a:gd name="adj5" fmla="val 62779"/>
              <a:gd name="adj6" fmla="val -2484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超薄雙面</a:t>
            </a:r>
            <a:r>
              <a:rPr lang="zh-TW" altLang="en-US" sz="1400" dirty="0" smtClean="0">
                <a:solidFill>
                  <a:schemeClr val="tx1"/>
                </a:solidFill>
              </a:rPr>
              <a:t>顯示器</a:t>
            </a:r>
            <a:r>
              <a:rPr lang="en-US" altLang="zh-TW" sz="1400" dirty="0" smtClean="0">
                <a:solidFill>
                  <a:schemeClr val="tx1"/>
                </a:solidFill>
              </a:rPr>
              <a:t>XXX</a:t>
            </a:r>
            <a:r>
              <a:rPr lang="zh-TW" altLang="en-US" sz="1400" dirty="0" smtClean="0">
                <a:solidFill>
                  <a:schemeClr val="tx1"/>
                </a:solidFill>
              </a:rPr>
              <a:t>公分超薄</a:t>
            </a:r>
            <a:r>
              <a:rPr lang="zh-TW" altLang="en-US" sz="1400" dirty="0">
                <a:solidFill>
                  <a:schemeClr val="tx1"/>
                </a:solidFill>
              </a:rPr>
              <a:t>厚度設計</a:t>
            </a:r>
            <a:r>
              <a:rPr lang="zh-TW" altLang="en-US" sz="1400" dirty="0" smtClean="0">
                <a:solidFill>
                  <a:schemeClr val="tx1"/>
                </a:solidFill>
              </a:rPr>
              <a:t>。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從面板到電路版的整合加上隔熱材料的應用，讓產品穩定壽命長，符合環保趨勢。</a:t>
            </a:r>
            <a:br>
              <a:rPr lang="zh-TW" altLang="en-US" sz="1400" dirty="0">
                <a:solidFill>
                  <a:schemeClr val="tx1"/>
                </a:solidFill>
              </a:rPr>
            </a:br>
            <a:r>
              <a:rPr lang="zh-TW" altLang="en-US" sz="1400" dirty="0">
                <a:solidFill>
                  <a:schemeClr val="tx1"/>
                </a:solidFill>
              </a:rPr>
              <a:t/>
            </a:r>
            <a:br>
              <a:rPr lang="zh-TW" altLang="en-US" sz="1400" dirty="0">
                <a:solidFill>
                  <a:schemeClr val="tx1"/>
                </a:solidFill>
              </a:rPr>
            </a:b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直線圖說文字 2 (加上強調線) 7"/>
          <p:cNvSpPr/>
          <p:nvPr/>
        </p:nvSpPr>
        <p:spPr>
          <a:xfrm>
            <a:off x="4121696" y="2673742"/>
            <a:ext cx="4789040" cy="749445"/>
          </a:xfrm>
          <a:prstGeom prst="accentCallout2">
            <a:avLst>
              <a:gd name="adj1" fmla="val 20804"/>
              <a:gd name="adj2" fmla="val -3988"/>
              <a:gd name="adj3" fmla="val 6992"/>
              <a:gd name="adj4" fmla="val -5271"/>
              <a:gd name="adj5" fmla="val 26961"/>
              <a:gd name="adj6" fmla="val -2361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多樣安裝方式與訂製</a:t>
            </a:r>
            <a:r>
              <a:rPr lang="zh-TW" altLang="en-US" sz="1400" dirty="0" smtClean="0">
                <a:solidFill>
                  <a:schemeClr val="tx1"/>
                </a:solidFill>
              </a:rPr>
              <a:t>支架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按鈕形 8"/>
          <p:cNvSpPr/>
          <p:nvPr/>
        </p:nvSpPr>
        <p:spPr>
          <a:xfrm>
            <a:off x="1619671" y="1718502"/>
            <a:ext cx="1440159" cy="2842237"/>
          </a:xfrm>
          <a:prstGeom prst="bevel">
            <a:avLst>
              <a:gd name="adj" fmla="val 34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按鈕形 9"/>
          <p:cNvSpPr/>
          <p:nvPr/>
        </p:nvSpPr>
        <p:spPr>
          <a:xfrm>
            <a:off x="1621486" y="4583827"/>
            <a:ext cx="1438345" cy="1365454"/>
          </a:xfrm>
          <a:prstGeom prst="bevel">
            <a:avLst>
              <a:gd name="adj" fmla="val 345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39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862</Words>
  <Application>Microsoft Office PowerPoint</Application>
  <PresentationFormat>如螢幕大小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○ ○  (對接場域名稱) 可能性方案規劃簡報</vt:lpstr>
      <vt:lpstr>公司基本資料</vt:lpstr>
      <vt:lpstr>公司登記證明</vt:lpstr>
      <vt:lpstr>壹、導入背景及動機</vt:lpstr>
      <vt:lpstr>貳、跨域合作團隊</vt:lpstr>
      <vt:lpstr>參、服務情境與流程設計</vt:lpstr>
      <vt:lpstr>肆、顯示科技軟硬體規格建議(1/3)</vt:lpstr>
      <vt:lpstr>肆、顯示科技軟硬體規格建議(2/3)</vt:lpstr>
      <vt:lpstr>肆、顯示科技軟硬體規格建議(3/3)</vt:lpstr>
      <vt:lpstr>伍、建置經費與時程預估</vt:lpstr>
      <vt:lpstr>陸、預期成效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 ○  (對接場域名稱) 構想規劃簡報</dc:title>
  <dc:creator>黃淑姿 Shirley Huang</dc:creator>
  <cp:lastModifiedBy>鍾宜伶 Elaine Chung</cp:lastModifiedBy>
  <cp:revision>19</cp:revision>
  <dcterms:created xsi:type="dcterms:W3CDTF">2022-03-18T03:39:05Z</dcterms:created>
  <dcterms:modified xsi:type="dcterms:W3CDTF">2023-05-05T07:20:46Z</dcterms:modified>
</cp:coreProperties>
</file>